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Roboto Mono Regula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pos="624">
          <p15:clr>
            <a:srgbClr val="A4A3A4"/>
          </p15:clr>
        </p15:guide>
        <p15:guide id="3" pos="1272">
          <p15:clr>
            <a:srgbClr val="A4A3A4"/>
          </p15:clr>
        </p15:guide>
        <p15:guide id="4" pos="1944">
          <p15:clr>
            <a:srgbClr val="A4A3A4"/>
          </p15:clr>
        </p15:guide>
        <p15:guide id="5" pos="2568">
          <p15:clr>
            <a:srgbClr val="A4A3A4"/>
          </p15:clr>
        </p15:guide>
        <p15:guide id="6" pos="3192">
          <p15:clr>
            <a:srgbClr val="A4A3A4"/>
          </p15:clr>
        </p15:guide>
        <p15:guide id="7" pos="4488">
          <p15:clr>
            <a:srgbClr val="A4A3A4"/>
          </p15:clr>
        </p15:guide>
        <p15:guide id="8" pos="5112">
          <p15:clr>
            <a:srgbClr val="A4A3A4"/>
          </p15:clr>
        </p15:guide>
        <p15:guide id="9" pos="5808">
          <p15:clr>
            <a:srgbClr val="A4A3A4"/>
          </p15:clr>
        </p15:guide>
        <p15:guide id="10" pos="6408">
          <p15:clr>
            <a:srgbClr val="A4A3A4"/>
          </p15:clr>
        </p15:guide>
        <p15:guide id="11" pos="7032">
          <p15:clr>
            <a:srgbClr val="A4A3A4"/>
          </p15:clr>
        </p15:guide>
        <p15:guide id="1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624"/>
        <p:guide pos="1272"/>
        <p:guide pos="1944"/>
        <p:guide pos="2568"/>
        <p:guide pos="3192"/>
        <p:guide pos="4488"/>
        <p:guide pos="5112"/>
        <p:guide pos="5808"/>
        <p:guide pos="6408"/>
        <p:guide pos="7032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MonoRegular-regular.fntdata"/><Relationship Id="rId21" Type="http://schemas.openxmlformats.org/officeDocument/2006/relationships/slide" Target="slides/slide16.xml"/><Relationship Id="rId24" Type="http://schemas.openxmlformats.org/officeDocument/2006/relationships/font" Target="fonts/RobotoMonoRegular-italic.fntdata"/><Relationship Id="rId23" Type="http://schemas.openxmlformats.org/officeDocument/2006/relationships/font" Target="fonts/RobotoMonoRegula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MonoRegula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6a2e641a0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6a2e641a0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c6a2e641a0_0_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86e6f24d3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86e6f24d3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c86e6f24d3_0_3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86e6f24d3_0_3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86e6f24d3_0_3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c86e6f24d3_0_3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86e6f24d3_0_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86e6f24d3_0_1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c86e6f24d3_0_1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86e6f24d3_0_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c86e6f24d3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c86e6f24d3_0_1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86e6f24d3_0_2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86e6f24d3_0_2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c86e6f24d3_0_2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6a2ebe5ff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6a2ebe5ff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c6a2ebe5ff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c6a2e641a0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c6a2e641a0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c6a2e641a0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a2e641a0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a2e641a0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c6a2e641a0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6a2e641a0_0_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6a2e641a0_0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c6a2e641a0_0_1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a2ebe5ff_1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a2ebe5ff_1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c6a2ebe5ff_1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86e6f24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86e6f24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do you need RedisGears based pipeline? </a:t>
            </a:r>
            <a:r>
              <a:rPr lang="en-US"/>
              <a:t>While</a:t>
            </a:r>
            <a:r>
              <a:rPr lang="en-US"/>
              <a:t> 50 thousands articles is a small dataset by modern standard, it’s more than single laptop can handle. Redis Gears provides a very easy way to create a distributed data processing. We will be re-using half of the pipeline - until matcher step, but then we fork and adjust pipeline to use Redis AI</a:t>
            </a:r>
            <a:endParaRPr/>
          </a:p>
        </p:txBody>
      </p:sp>
      <p:sp>
        <p:nvSpPr>
          <p:cNvPr id="106" name="Google Shape;106;gc86e6f24d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86e6f24d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86e6f24d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c86e6f24d3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c6a2e641a0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c6a2e641a0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vision which I have been thinking about for a while: work with information should not be limited to 2D and we are looking for “things not strings”.  Using Redis technologies whenever possible.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c6a2e641a0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86e6f24d3_0_3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c86e6f24d3_0_3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c86e6f24d3_0_3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c86e6f24d3_0_3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c86e6f24d3_0_3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c86e6f24d3_0_3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Slide / Cover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2453" y="0"/>
            <a:ext cx="6829542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5830425"/>
            <a:ext cx="3375476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990600" y="890225"/>
            <a:ext cx="5985000" cy="26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Roboto Mono Regular"/>
              <a:buNone/>
              <a:defRPr sz="56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+ Contact / Last slide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62453" y="0"/>
            <a:ext cx="6829542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600" y="5830425"/>
            <a:ext cx="3375476" cy="5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" type="subTitle"/>
          </p:nvPr>
        </p:nvSpPr>
        <p:spPr>
          <a:xfrm>
            <a:off x="1008300" y="2049202"/>
            <a:ext cx="65307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1"/>
          <p:cNvSpPr txBox="1"/>
          <p:nvPr/>
        </p:nvSpPr>
        <p:spPr>
          <a:xfrm>
            <a:off x="989800" y="857600"/>
            <a:ext cx="599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chemeClr val="lt1"/>
                </a:solidFill>
                <a:latin typeface="Roboto Mono Regular"/>
                <a:ea typeface="Roboto Mono Regular"/>
                <a:cs typeface="Roboto Mono Regular"/>
                <a:sym typeface="Roboto Mono Regular"/>
              </a:rPr>
              <a:t>Thank you.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63" y="5169780"/>
            <a:ext cx="5085064" cy="17031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752" y="0"/>
            <a:ext cx="5152310" cy="516466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978350" y="871075"/>
            <a:ext cx="62277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oboto Mono Regular"/>
              <a:buNone/>
              <a:defRPr sz="40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990600" y="2556950"/>
            <a:ext cx="42450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aker info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low confidence" id="22" name="Google Shape;2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52733" y="0"/>
            <a:ext cx="5152310" cy="5164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3" name="Google Shape;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3" y="5169780"/>
            <a:ext cx="5085064" cy="170313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990640" y="928900"/>
            <a:ext cx="6539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989800" y="2277325"/>
            <a:ext cx="65391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○"/>
              <a:defRPr sz="1300">
                <a:solidFill>
                  <a:srgbClr val="FFFFFF"/>
                </a:solidFill>
              </a:defRPr>
            </a:lvl2pPr>
            <a:lvl3pPr indent="-31115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■"/>
              <a:defRPr sz="13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8" name="Google Shape;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4752" y="0"/>
            <a:ext cx="5152310" cy="51646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29" name="Google Shape;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3448" y="5164666"/>
            <a:ext cx="4336885" cy="169333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990640" y="928900"/>
            <a:ext cx="65391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989800" y="1896325"/>
            <a:ext cx="65391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○"/>
              <a:defRPr sz="1300">
                <a:solidFill>
                  <a:srgbClr val="FFFFFF"/>
                </a:solidFill>
              </a:defRPr>
            </a:lvl2pPr>
            <a:lvl3pPr indent="-31115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■"/>
              <a:defRPr sz="13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69780"/>
            <a:ext cx="4323786" cy="168822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990391" y="928900"/>
            <a:ext cx="46002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6129666" y="928900"/>
            <a:ext cx="46002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37" name="Google Shape;37;p6"/>
          <p:cNvSpPr txBox="1"/>
          <p:nvPr>
            <p:ph idx="3" type="body"/>
          </p:nvPr>
        </p:nvSpPr>
        <p:spPr>
          <a:xfrm>
            <a:off x="989800" y="1896325"/>
            <a:ext cx="46002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○"/>
              <a:defRPr sz="1300">
                <a:solidFill>
                  <a:srgbClr val="FFFFFF"/>
                </a:solidFill>
              </a:defRPr>
            </a:lvl2pPr>
            <a:lvl3pPr indent="-31115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■"/>
              <a:defRPr sz="13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4" type="body"/>
          </p:nvPr>
        </p:nvSpPr>
        <p:spPr>
          <a:xfrm>
            <a:off x="6129675" y="1896325"/>
            <a:ext cx="46002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○"/>
              <a:defRPr sz="1300">
                <a:solidFill>
                  <a:srgbClr val="FFFFFF"/>
                </a:solidFill>
              </a:defRPr>
            </a:lvl2pPr>
            <a:lvl3pPr indent="-31115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■"/>
              <a:defRPr sz="13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+ Image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41" name="Google Shape;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" y="5169780"/>
            <a:ext cx="5085064" cy="170313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990460" y="928900"/>
            <a:ext cx="51333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989800" y="1896325"/>
            <a:ext cx="51333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○"/>
              <a:defRPr sz="1300">
                <a:solidFill>
                  <a:srgbClr val="FFFFFF"/>
                </a:solidFill>
              </a:defRPr>
            </a:lvl2pPr>
            <a:lvl3pPr indent="-31115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■"/>
              <a:defRPr sz="13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ecial Bullets" type="objTx">
  <p:cSld name="OBJECT_WITH_CAPTIO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46" name="Google Shape;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69780"/>
            <a:ext cx="4323786" cy="168822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990460" y="928900"/>
            <a:ext cx="51333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7617000" y="1085550"/>
            <a:ext cx="3423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descr="A picture containing icon&#10;&#10;Description automatically generated" id="49" name="Google Shape;4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8526" y="1101257"/>
            <a:ext cx="340615" cy="34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ckground pattern&#10;&#10;Description automatically generated" id="50" name="Google Shape;5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35545" y="1934040"/>
            <a:ext cx="340615" cy="34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 chart&#10;&#10;Description automatically generated with low confidence" id="51" name="Google Shape;5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35545" y="2785873"/>
            <a:ext cx="340615" cy="34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raffic light, vector graphics&#10;&#10;Description automatically generated" id="52" name="Google Shape;52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35545" y="3647231"/>
            <a:ext cx="340615" cy="34061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idx="3" type="body"/>
          </p:nvPr>
        </p:nvSpPr>
        <p:spPr>
          <a:xfrm>
            <a:off x="7617000" y="1886550"/>
            <a:ext cx="3423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7617000" y="2738388"/>
            <a:ext cx="3423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5" type="body"/>
          </p:nvPr>
        </p:nvSpPr>
        <p:spPr>
          <a:xfrm>
            <a:off x="7617000" y="3590238"/>
            <a:ext cx="34239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89800" y="1896325"/>
            <a:ext cx="51333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○"/>
              <a:defRPr sz="1300">
                <a:solidFill>
                  <a:srgbClr val="FFFFFF"/>
                </a:solidFill>
              </a:defRPr>
            </a:lvl2pPr>
            <a:lvl3pPr indent="-31115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■"/>
              <a:defRPr sz="13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59" name="Google Shape;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169780"/>
            <a:ext cx="4323786" cy="168822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990460" y="928900"/>
            <a:ext cx="51333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989800" y="1896325"/>
            <a:ext cx="5133300" cy="23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○"/>
              <a:defRPr sz="1300">
                <a:solidFill>
                  <a:srgbClr val="FFFFFF"/>
                </a:solidFill>
              </a:defRPr>
            </a:lvl2pPr>
            <a:lvl3pPr indent="-31115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300"/>
              <a:buChar char="■"/>
              <a:defRPr sz="1300">
                <a:solidFill>
                  <a:srgbClr val="FFFFFF"/>
                </a:solidFill>
              </a:defRPr>
            </a:lvl3pPr>
            <a:lvl4pPr indent="-3048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3" type="body"/>
          </p:nvPr>
        </p:nvSpPr>
        <p:spPr>
          <a:xfrm>
            <a:off x="6988900" y="1009353"/>
            <a:ext cx="4051800" cy="3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1pPr>
            <a:lvl2pPr indent="-317500" lvl="1" marL="914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2pPr>
            <a:lvl3pPr indent="-317500" lvl="2" marL="1371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3pPr>
            <a:lvl4pPr indent="-317500" lvl="3" marL="1828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4pPr>
            <a:lvl5pPr indent="-317500" lvl="4" marL="22860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5pPr>
            <a:lvl6pPr indent="-317500" lvl="5" marL="27432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■"/>
              <a:defRPr b="1">
                <a:solidFill>
                  <a:srgbClr val="FFFFFF"/>
                </a:solidFill>
              </a:defRPr>
            </a:lvl6pPr>
            <a:lvl7pPr indent="-317500" lvl="6" marL="32004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7pPr>
            <a:lvl8pPr indent="-317500" lvl="7" marL="36576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○"/>
              <a:defRPr b="1">
                <a:solidFill>
                  <a:srgbClr val="FFFFFF"/>
                </a:solidFill>
              </a:defRPr>
            </a:lvl8pPr>
            <a:lvl9pPr indent="-317500" lvl="8" marL="411480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  <a:defRPr b="1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34625" y="5859175"/>
            <a:ext cx="3156150" cy="526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65" name="Google Shape;6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25674" y="505605"/>
            <a:ext cx="2137626" cy="2137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66" name="Google Shape;6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3" y="5169780"/>
            <a:ext cx="5085064" cy="170313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idx="1" type="subTitle"/>
          </p:nvPr>
        </p:nvSpPr>
        <p:spPr>
          <a:xfrm>
            <a:off x="999851" y="3620375"/>
            <a:ext cx="59286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b="1" sz="2200">
                <a:solidFill>
                  <a:srgbClr val="FFFFFF"/>
                </a:solidFill>
              </a:defRPr>
            </a:lvl1pPr>
            <a:lvl2pPr lvl="1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type="title"/>
          </p:nvPr>
        </p:nvSpPr>
        <p:spPr>
          <a:xfrm>
            <a:off x="999050" y="862475"/>
            <a:ext cx="6614100" cy="14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oboto Mono Regular"/>
              <a:buNone/>
              <a:defRPr sz="3600">
                <a:solidFill>
                  <a:srgbClr val="FFFFFF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61F3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oss.redislabs.com/redisgears/operations.html#filter" TargetMode="External"/><Relationship Id="rId4" Type="http://schemas.openxmlformats.org/officeDocument/2006/relationships/hyperlink" Target="https://oss.redislabs.com/redisgears/operations.html#flatmap" TargetMode="External"/><Relationship Id="rId5" Type="http://schemas.openxmlformats.org/officeDocument/2006/relationships/hyperlink" Target="https://oss.redislabs.com/redisgears/operations.html#map" TargetMode="External"/><Relationship Id="rId6" Type="http://schemas.openxmlformats.org/officeDocument/2006/relationships/hyperlink" Target="https://oss.redislabs.com/redisgears/operations.html#processor" TargetMode="External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github.com/applied-knowledge-systems/the-pattern-platform/blob/main/conf/launch_cluster_docker.sh" TargetMode="External"/><Relationship Id="rId4" Type="http://schemas.openxmlformats.org/officeDocument/2006/relationships/hyperlink" Target="https://github.com/applied-knowledge-systems/the-pattern/blob/main/docker-compose.dev.y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thepattern.digita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alexmikhalev.github.io/cord19redisknowledgegraph" TargetMode="External"/><Relationship Id="rId4" Type="http://schemas.openxmlformats.org/officeDocument/2006/relationships/hyperlink" Target="https://github.com/applied-knowledge-systems/the-pattern" TargetMode="External"/><Relationship Id="rId5" Type="http://schemas.openxmlformats.org/officeDocument/2006/relationships/hyperlink" Target="http://thepattern.digital" TargetMode="External"/><Relationship Id="rId6" Type="http://schemas.openxmlformats.org/officeDocument/2006/relationships/hyperlink" Target="https://discord.gg/szvjvVd3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owardsdatascience.com/bert-explained-state-of-the-art-language-model-for-nlp-f8b21a9b6270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990600" y="890225"/>
            <a:ext cx="5985000" cy="20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Deploying Redis AI on top of Redis Gears NLP pipeline</a:t>
            </a:r>
            <a:endParaRPr sz="3600"/>
          </a:p>
        </p:txBody>
      </p:sp>
      <p:sp>
        <p:nvSpPr>
          <p:cNvPr id="80" name="Google Shape;80;p12"/>
          <p:cNvSpPr txBox="1"/>
          <p:nvPr/>
        </p:nvSpPr>
        <p:spPr>
          <a:xfrm>
            <a:off x="978750" y="3021300"/>
            <a:ext cx="42147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2F2F2"/>
                </a:solidFill>
              </a:rPr>
              <a:t>Dr Alexander Mikhalev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Geek in Data Architecture team in Nationwide Building Society</a:t>
            </a:r>
            <a:endParaRPr b="1" sz="220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idx="1" type="subTitle"/>
          </p:nvPr>
        </p:nvSpPr>
        <p:spPr>
          <a:xfrm>
            <a:off x="912910" y="574350"/>
            <a:ext cx="51333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 Overview: NLP pipeline</a:t>
            </a:r>
            <a:endParaRPr/>
          </a:p>
        </p:txBody>
      </p:sp>
      <p:sp>
        <p:nvSpPr>
          <p:cNvPr id="178" name="Google Shape;178;p21"/>
          <p:cNvSpPr txBox="1"/>
          <p:nvPr>
            <p:ph idx="2" type="body"/>
          </p:nvPr>
        </p:nvSpPr>
        <p:spPr>
          <a:xfrm>
            <a:off x="912900" y="1295850"/>
            <a:ext cx="7475700" cy="3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0. Intake step - is very simple and nothing to write about: pump all JSON records into RedisCluster, then NLP pipeline starts processing all records, code is here .</a:t>
            </a:r>
            <a:endParaRPr b="1"/>
          </a:p>
          <a:p>
            <a:pPr indent="0" lvl="0" marL="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/>
              <a:t>How are the steps of the NLP pipeline fit into RedisGears?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For each record — detect language (discard non English), it’s “</a:t>
            </a:r>
            <a:r>
              <a:rPr b="1" lang="en-US" u="sng">
                <a:solidFill>
                  <a:schemeClr val="hlink"/>
                </a:solidFill>
                <a:hlinkClick r:id="rId3"/>
              </a:rPr>
              <a:t>filter</a:t>
            </a:r>
            <a:r>
              <a:rPr b="1" lang="en-US"/>
              <a:t>”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Map paragraphs into a sentence — 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flatmap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Sentences spellchecker — it’s “</a:t>
            </a:r>
            <a:r>
              <a:rPr b="1" lang="en-US" u="sng">
                <a:solidFill>
                  <a:schemeClr val="hlink"/>
                </a:solidFill>
                <a:hlinkClick r:id="rId5"/>
              </a:rPr>
              <a:t>map</a:t>
            </a:r>
            <a:r>
              <a:rPr b="1" lang="en-US"/>
              <a:t>”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b="1" lang="en-US"/>
              <a:t>Save sentences into hash — </a:t>
            </a:r>
            <a:r>
              <a:rPr b="1" lang="en-US" u="sng">
                <a:solidFill>
                  <a:schemeClr val="hlink"/>
                </a:solidFill>
                <a:hlinkClick r:id="rId6"/>
              </a:rPr>
              <a:t>processor</a:t>
            </a:r>
            <a:endParaRPr b="1"/>
          </a:p>
          <a:p>
            <a:pPr indent="0" lvl="0" marL="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/>
              <a:t>Now we will add API for  Extractive Question Answering using BERT model running inside Redis AI </a:t>
            </a:r>
            <a:endParaRPr b="1"/>
          </a:p>
          <a:p>
            <a:pPr indent="0" lvl="0" marL="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marR="0" rtl="0" algn="l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7">
            <a:alphaModFix/>
          </a:blip>
          <a:srcRect b="0" l="2207" r="2207" t="0"/>
          <a:stretch/>
        </p:blipFill>
        <p:spPr>
          <a:xfrm>
            <a:off x="8628563" y="1417300"/>
            <a:ext cx="3188975" cy="323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/>
          <p:nvPr>
            <p:ph idx="1" type="subTitle"/>
          </p:nvPr>
        </p:nvSpPr>
        <p:spPr>
          <a:xfrm>
            <a:off x="989800" y="663000"/>
            <a:ext cx="75960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Redis Cluster and Redis Gears configuration</a:t>
            </a:r>
            <a:endParaRPr/>
          </a:p>
        </p:txBody>
      </p:sp>
      <p:sp>
        <p:nvSpPr>
          <p:cNvPr id="186" name="Google Shape;186;p22"/>
          <p:cNvSpPr txBox="1"/>
          <p:nvPr>
            <p:ph idx="2" type="body"/>
          </p:nvPr>
        </p:nvSpPr>
        <p:spPr>
          <a:xfrm>
            <a:off x="990600" y="1431000"/>
            <a:ext cx="6898500" cy="27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Redis Cluster with RedisGears deployed using rgcluster docker and/or redis-cluster script</a:t>
            </a:r>
            <a:endParaRPr b="1"/>
          </a:p>
          <a:p>
            <a:pPr indent="-3175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Make sure it’s HA configuration - each master have replica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b="1" lang="en-US" sz="1300">
                <a:solidFill>
                  <a:schemeClr val="lt1"/>
                </a:solidFill>
              </a:rPr>
              <a:t>Increasing execution time and set parameters</a:t>
            </a:r>
            <a:endParaRPr b="1" sz="1300">
              <a:solidFill>
                <a:schemeClr val="lt1"/>
              </a:solidFill>
            </a:endParaRPr>
          </a:p>
          <a:p>
            <a:pPr indent="-3175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create-cluster call RG.CONFIGSET ExecutionMaxIdleTime 300000 </a:t>
            </a:r>
            <a:endParaRPr b="1"/>
          </a:p>
          <a:p>
            <a:pPr indent="-3175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create-cluster call CONFIG SET proto-max-bulk-len 2048mb </a:t>
            </a:r>
            <a:endParaRPr b="1"/>
          </a:p>
          <a:p>
            <a:pPr indent="-317500" lvl="1" marL="9144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○"/>
            </a:pPr>
            <a:r>
              <a:rPr b="1" lang="en-US"/>
              <a:t>create-cluster call CONFIG SET cluster-node-timeout 30000 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SzPts val="1400"/>
              <a:buChar char="●"/>
            </a:pPr>
            <a:r>
              <a:rPr b="1" lang="en-US"/>
              <a:t>launch code using </a:t>
            </a:r>
            <a:r>
              <a:rPr b="1" lang="en-US" u="sng">
                <a:solidFill>
                  <a:schemeClr val="hlink"/>
                </a:solidFill>
                <a:hlinkClick r:id="rId3"/>
              </a:rPr>
              <a:t>docker</a:t>
            </a:r>
            <a:r>
              <a:rPr b="1" lang="en-US"/>
              <a:t> or </a:t>
            </a:r>
            <a:r>
              <a:rPr b="1" lang="en-US" u="sng">
                <a:solidFill>
                  <a:schemeClr val="hlink"/>
                </a:solidFill>
                <a:hlinkClick r:id="rId4"/>
              </a:rPr>
              <a:t>docker-compose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>
            <p:ph idx="1" type="subTitle"/>
          </p:nvPr>
        </p:nvSpPr>
        <p:spPr>
          <a:xfrm>
            <a:off x="990600" y="2556950"/>
            <a:ext cx="42450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http://thepattern.digital</a:t>
            </a:r>
            <a:endParaRPr sz="2600"/>
          </a:p>
        </p:txBody>
      </p:sp>
      <p:sp>
        <p:nvSpPr>
          <p:cNvPr id="193" name="Google Shape;193;p23"/>
          <p:cNvSpPr txBox="1"/>
          <p:nvPr>
            <p:ph type="title"/>
          </p:nvPr>
        </p:nvSpPr>
        <p:spPr>
          <a:xfrm>
            <a:off x="978350" y="871075"/>
            <a:ext cx="62277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/>
          <p:nvPr>
            <p:ph idx="1" type="subTitle"/>
          </p:nvPr>
        </p:nvSpPr>
        <p:spPr>
          <a:xfrm>
            <a:off x="990460" y="928900"/>
            <a:ext cx="51333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00" name="Google Shape;200;p24"/>
          <p:cNvSpPr txBox="1"/>
          <p:nvPr>
            <p:ph idx="2" type="body"/>
          </p:nvPr>
        </p:nvSpPr>
        <p:spPr>
          <a:xfrm>
            <a:off x="989800" y="1896325"/>
            <a:ext cx="5656800" cy="33504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fadeDir="5400012" kx="0" rotWithShape="0" algn="bl" stPos="0" sy="-100000" ky="0"/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-US">
                <a:solidFill>
                  <a:schemeClr val="lt1"/>
                </a:solidFill>
              </a:rPr>
              <a:t>Integrate QA API  with chat bot framework or interface or with Alexa/Google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b="1" lang="en-US">
                <a:solidFill>
                  <a:schemeClr val="lt1"/>
                </a:solidFill>
              </a:rPr>
              <a:t>Pre-tokenize text (contexts) using Redis Gears function </a:t>
            </a:r>
            <a:endParaRPr b="1"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lt1"/>
              </a:buClr>
              <a:buSzPts val="1400"/>
              <a:buChar char="●"/>
            </a:pPr>
            <a:r>
              <a:rPr b="1" lang="en-US">
                <a:solidFill>
                  <a:schemeClr val="lt1"/>
                </a:solidFill>
              </a:rPr>
              <a:t>Create BERT (BART/T5) Summarization for articles model produceses summary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710" y="1055650"/>
            <a:ext cx="3514725" cy="42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idx="1" type="subTitle"/>
          </p:nvPr>
        </p:nvSpPr>
        <p:spPr>
          <a:xfrm>
            <a:off x="990640" y="928900"/>
            <a:ext cx="6539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2F2F2"/>
                </a:solidFill>
              </a:rPr>
              <a:t>More Resources</a:t>
            </a:r>
            <a:endParaRPr/>
          </a:p>
        </p:txBody>
      </p:sp>
      <p:sp>
        <p:nvSpPr>
          <p:cNvPr id="208" name="Google Shape;208;p25"/>
          <p:cNvSpPr txBox="1"/>
          <p:nvPr>
            <p:ph idx="2" type="body"/>
          </p:nvPr>
        </p:nvSpPr>
        <p:spPr>
          <a:xfrm>
            <a:off x="990650" y="1517850"/>
            <a:ext cx="6539100" cy="351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</a:pPr>
            <a:r>
              <a:rPr b="1" lang="en-US"/>
              <a:t>Project documentation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https://alexmikhalev.github.io/cord19redisknowledgegraph</a:t>
            </a:r>
            <a:endParaRPr/>
          </a:p>
          <a:p>
            <a:pPr indent="-317500" lvl="0" marL="457200" rtl="0" algn="l">
              <a:spcBef>
                <a:spcPts val="200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</a:pPr>
            <a:r>
              <a:rPr b="1" lang="en-US">
                <a:solidFill>
                  <a:schemeClr val="lt1"/>
                </a:solidFill>
              </a:rPr>
              <a:t>Overall </a:t>
            </a:r>
            <a:r>
              <a:rPr b="1" lang="en-US">
                <a:solidFill>
                  <a:schemeClr val="lt1"/>
                </a:solidFill>
              </a:rPr>
              <a:t>Github repo </a:t>
            </a:r>
            <a:r>
              <a:rPr lang="en-US">
                <a:solidFill>
                  <a:schemeClr val="lt1"/>
                </a:solidFill>
              </a:rPr>
              <a:t>       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https://github.com/applied-knowledge-systems/the-pattern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2000"/>
              </a:spcBef>
              <a:spcAft>
                <a:spcPts val="0"/>
              </a:spcAft>
              <a:buClr>
                <a:srgbClr val="FF2620"/>
              </a:buClr>
              <a:buSzPts val="1400"/>
              <a:buChar char="●"/>
            </a:pPr>
            <a:r>
              <a:rPr b="1" lang="en-US">
                <a:solidFill>
                  <a:schemeClr val="lt1"/>
                </a:solidFill>
              </a:rPr>
              <a:t>Live demo </a:t>
            </a:r>
            <a:r>
              <a:rPr lang="en-US">
                <a:solidFill>
                  <a:schemeClr val="lt1"/>
                </a:solidFill>
              </a:rPr>
              <a:t>									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http://thepattern.digital</a:t>
            </a:r>
            <a:endParaRPr>
              <a:solidFill>
                <a:schemeClr val="lt1"/>
              </a:solidFill>
            </a:endParaRPr>
          </a:p>
          <a:p>
            <a:pPr indent="-317500" lvl="0" marL="457200" rtl="0" algn="l"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-US">
                <a:solidFill>
                  <a:schemeClr val="lt1"/>
                </a:solidFill>
              </a:rPr>
              <a:t>Join our team on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Discord</a:t>
            </a:r>
            <a:r>
              <a:rPr lang="en-US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>
            <p:ph idx="1" type="subTitle"/>
          </p:nvPr>
        </p:nvSpPr>
        <p:spPr>
          <a:xfrm>
            <a:off x="990640" y="928900"/>
            <a:ext cx="6539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</a:pPr>
            <a:r>
              <a:rPr lang="en-US">
                <a:solidFill>
                  <a:srgbClr val="F2F2F2"/>
                </a:solidFill>
              </a:rPr>
              <a:t>Key Learnings / Takeaways</a:t>
            </a:r>
            <a:endParaRPr b="0">
              <a:solidFill>
                <a:srgbClr val="F8991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 txBox="1"/>
          <p:nvPr>
            <p:ph idx="2" type="body"/>
          </p:nvPr>
        </p:nvSpPr>
        <p:spPr>
          <a:xfrm>
            <a:off x="989800" y="1896325"/>
            <a:ext cx="6539100" cy="29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We build a Knowledge Graph from the text and then build a multiple interfaces to the same Knowledge Graph </a:t>
            </a:r>
            <a:endParaRPr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All using Redis and Redis Modules - there is no move in and out of datastore for processing</a:t>
            </a:r>
            <a:endParaRPr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 Redis for cache - it’s memory efficient and fast</a:t>
            </a:r>
            <a:endParaRPr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 Redis Gears for processing data without moving data in and out of memory </a:t>
            </a:r>
            <a:endParaRPr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Use Redis AI for inference avoiding the need to move information in and out of Redis</a:t>
            </a:r>
            <a:endParaRPr/>
          </a:p>
          <a:p>
            <a:pPr indent="-3175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The Pattern project build for fun and collaboration - bring your own ideas and code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idx="1" type="subTitle"/>
          </p:nvPr>
        </p:nvSpPr>
        <p:spPr>
          <a:xfrm>
            <a:off x="1078800" y="2119702"/>
            <a:ext cx="6530700" cy="8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</a:pPr>
            <a:r>
              <a:t/>
            </a:r>
            <a:endParaRPr b="0">
              <a:solidFill>
                <a:srgbClr val="F2F2F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rgbClr val="F2F2F2"/>
                </a:solidFill>
              </a:rPr>
              <a:t>Team Acknowledgment</a:t>
            </a:r>
            <a:endParaRPr sz="2300">
              <a:solidFill>
                <a:srgbClr val="F2F2F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>
              <a:solidFill>
                <a:srgbClr val="F2F2F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600">
                <a:solidFill>
                  <a:srgbClr val="F2F2F2"/>
                </a:solidFill>
              </a:rPr>
              <a:t>Thank you to Brian Wachanga (https://github.com/mcwachanga) for building such a great UX to the NLP pipeline and to Gavid D'mello (https://github.com/GavinDmello) for participation in Redis Beyond Cache hackathon.</a:t>
            </a:r>
            <a:endParaRPr b="0" sz="1600">
              <a:solidFill>
                <a:srgbClr val="F2F2F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sz="1600">
              <a:solidFill>
                <a:srgbClr val="F2F2F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600">
                <a:solidFill>
                  <a:srgbClr val="F2F2F2"/>
                </a:solidFill>
              </a:rPr>
              <a:t>Separate thanks to Meir, Dvir and the rest of Redis Labs team for support and bugfixes</a:t>
            </a:r>
            <a:endParaRPr b="0" sz="1600">
              <a:solidFill>
                <a:srgbClr val="F2F2F2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</a:pPr>
            <a:r>
              <a:t/>
            </a:r>
            <a:endParaRPr b="0"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978350" y="871075"/>
            <a:ext cx="6227700" cy="14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900">
                <a:solidFill>
                  <a:schemeClr val="lt1"/>
                </a:solidFill>
              </a:rPr>
              <a:t>Deploying Redis AI on top of Redis Gears NLP pipeline</a:t>
            </a:r>
            <a:endParaRPr sz="21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990600" y="2556950"/>
            <a:ext cx="4245000" cy="5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2F2F2"/>
                </a:solidFill>
              </a:rPr>
              <a:t>Dr Alexander Mikhalev</a:t>
            </a:r>
            <a:endParaRPr b="0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solidFill>
                  <a:schemeClr val="lt1"/>
                </a:solidFill>
              </a:rPr>
              <a:t>Geek in Data Architecture team in Nationwide Building Society</a:t>
            </a:r>
            <a:endParaRPr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idx="1" type="subTitle"/>
          </p:nvPr>
        </p:nvSpPr>
        <p:spPr>
          <a:xfrm>
            <a:off x="990640" y="928900"/>
            <a:ext cx="6539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200"/>
              <a:buFont typeface="Arial"/>
              <a:buNone/>
            </a:pPr>
            <a:r>
              <a:rPr lang="en-US">
                <a:solidFill>
                  <a:srgbClr val="F2F2F2"/>
                </a:solidFill>
              </a:rPr>
              <a:t>Agenda</a:t>
            </a:r>
            <a:endParaRPr b="0">
              <a:solidFill>
                <a:srgbClr val="F8991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2" type="body"/>
          </p:nvPr>
        </p:nvSpPr>
        <p:spPr>
          <a:xfrm>
            <a:off x="989800" y="1896325"/>
            <a:ext cx="6539100" cy="23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Introduce yourself 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/>
              <a:t>NLP Pipeline build on “Redis Beyond Cache 2020 Hackathron”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The Challenge you wanted address 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/>
              <a:t>Redis Gears and Redis AI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The Solution 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Results: what worked / didn’t work?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Next steps / more resources 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-US">
                <a:solidFill>
                  <a:srgbClr val="FFFFFF"/>
                </a:solidFill>
              </a:rPr>
              <a:t>Key learnings / takeaways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990640" y="928900"/>
            <a:ext cx="65391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2F2F2"/>
                </a:solidFill>
              </a:rPr>
              <a:t>Dr Alexander Mikhalev</a:t>
            </a:r>
            <a:endParaRPr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2F2F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-US" sz="1400">
                <a:solidFill>
                  <a:schemeClr val="lt1"/>
                </a:solidFill>
              </a:rPr>
              <a:t>Geek in Data Architecture team in Nationwide Building Society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989800" y="1983175"/>
            <a:ext cx="5439300" cy="20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Passionate researcher and developer, ready to dive into new technologies and developing new things. I have a wide and diverse set of knowledge ranging from natural language processing to wireless and wired networks. I have a systematic approach to innovation and the ability to solve complex problems, for example in 2018 I run a "skunkworks lab" inside Nationwide Building Society which resulted in the first patent in the history of society on the topic of secure distribution of data.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5784" r="5775" t="0"/>
          <a:stretch/>
        </p:blipFill>
        <p:spPr>
          <a:xfrm>
            <a:off x="7125096" y="-1"/>
            <a:ext cx="3370069" cy="515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60909"/>
            <a:ext cx="11991225" cy="49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>
            <p:ph idx="1" type="subTitle"/>
          </p:nvPr>
        </p:nvSpPr>
        <p:spPr>
          <a:xfrm>
            <a:off x="613778" y="827000"/>
            <a:ext cx="37515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NLP Pipeline build in 2020 (medium complexity project)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98500" y="2761175"/>
            <a:ext cx="230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Extract &amp; parse cord-19 documents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5975204" y="5589875"/>
            <a:ext cx="15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2"/>
                </a:solidFill>
              </a:rPr>
              <a:t>Redis Gears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2483000" y="3257400"/>
            <a:ext cx="15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Create streams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4819199" y="3733175"/>
            <a:ext cx="1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Language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detector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251976" y="3709025"/>
            <a:ext cx="130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Spell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 checker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358127" y="3733175"/>
            <a:ext cx="1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Split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paragraphs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6684327" y="1522775"/>
            <a:ext cx="17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Build automata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678802" y="1548488"/>
            <a:ext cx="179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Read UMLS table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9009300" y="4807325"/>
            <a:ext cx="12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Matcher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10705651" y="4433875"/>
            <a:ext cx="8976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Redis Graph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10468225" y="1880225"/>
            <a:ext cx="12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Flask API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121" name="Google Shape;121;p16"/>
          <p:cNvCxnSpPr/>
          <p:nvPr/>
        </p:nvCxnSpPr>
        <p:spPr>
          <a:xfrm>
            <a:off x="5640675" y="4348775"/>
            <a:ext cx="43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2" name="Google Shape;122;p16"/>
          <p:cNvCxnSpPr/>
          <p:nvPr/>
        </p:nvCxnSpPr>
        <p:spPr>
          <a:xfrm>
            <a:off x="13582175" y="5252225"/>
            <a:ext cx="1605900" cy="1605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16"/>
          <p:cNvCxnSpPr/>
          <p:nvPr/>
        </p:nvCxnSpPr>
        <p:spPr>
          <a:xfrm>
            <a:off x="6684325" y="4348775"/>
            <a:ext cx="43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7832700" y="4348775"/>
            <a:ext cx="43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7"/>
          <p:cNvPicPr preferRelativeResize="0"/>
          <p:nvPr/>
        </p:nvPicPr>
        <p:blipFill rotWithShape="1">
          <a:blip r:embed="rId3">
            <a:alphaModFix/>
          </a:blip>
          <a:srcRect b="0" l="0" r="388" t="0"/>
          <a:stretch/>
        </p:blipFill>
        <p:spPr>
          <a:xfrm>
            <a:off x="98500" y="1583600"/>
            <a:ext cx="11911300" cy="366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>
            <p:ph idx="1" type="subTitle"/>
          </p:nvPr>
        </p:nvSpPr>
        <p:spPr>
          <a:xfrm>
            <a:off x="613778" y="827000"/>
            <a:ext cx="37515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NLP Pipeline with Redis AI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98500" y="2583900"/>
            <a:ext cx="230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Extract &amp; parse cord-19 documents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4773474" y="3410925"/>
            <a:ext cx="1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Language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detector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5768926" y="3410925"/>
            <a:ext cx="1308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Spell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 checker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0434975" y="1658650"/>
            <a:ext cx="120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Flask API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136" name="Google Shape;136;p17"/>
          <p:cNvCxnSpPr/>
          <p:nvPr/>
        </p:nvCxnSpPr>
        <p:spPr>
          <a:xfrm>
            <a:off x="5257425" y="4117150"/>
            <a:ext cx="43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7" name="Google Shape;137;p17"/>
          <p:cNvCxnSpPr/>
          <p:nvPr/>
        </p:nvCxnSpPr>
        <p:spPr>
          <a:xfrm>
            <a:off x="13582175" y="5252225"/>
            <a:ext cx="1605900" cy="1605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17"/>
          <p:cNvCxnSpPr/>
          <p:nvPr/>
        </p:nvCxnSpPr>
        <p:spPr>
          <a:xfrm>
            <a:off x="6205725" y="4117150"/>
            <a:ext cx="43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39" name="Google Shape;139;p17"/>
          <p:cNvCxnSpPr/>
          <p:nvPr/>
        </p:nvCxnSpPr>
        <p:spPr>
          <a:xfrm>
            <a:off x="7737950" y="4117150"/>
            <a:ext cx="435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0" name="Google Shape;140;p17"/>
          <p:cNvSpPr txBox="1"/>
          <p:nvPr/>
        </p:nvSpPr>
        <p:spPr>
          <a:xfrm>
            <a:off x="7354702" y="3410925"/>
            <a:ext cx="1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Split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paragraphs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141" name="Google Shape;141;p17"/>
          <p:cNvCxnSpPr/>
          <p:nvPr/>
        </p:nvCxnSpPr>
        <p:spPr>
          <a:xfrm flipH="1">
            <a:off x="10131050" y="3487400"/>
            <a:ext cx="432900" cy="3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2" name="Google Shape;142;p17"/>
          <p:cNvSpPr txBox="1"/>
          <p:nvPr/>
        </p:nvSpPr>
        <p:spPr>
          <a:xfrm>
            <a:off x="5837300" y="5337600"/>
            <a:ext cx="15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RedisGears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9085775" y="5337600"/>
            <a:ext cx="151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RedisAI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9009025" y="3518625"/>
            <a:ext cx="135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</a:rPr>
              <a:t>RedisAI</a:t>
            </a:r>
            <a:endParaRPr b="1">
              <a:solidFill>
                <a:schemeClr val="lt1"/>
              </a:solidFill>
            </a:endParaRPr>
          </a:p>
        </p:txBody>
      </p:sp>
      <p:cxnSp>
        <p:nvCxnSpPr>
          <p:cNvPr id="145" name="Google Shape;145;p17"/>
          <p:cNvCxnSpPr/>
          <p:nvPr/>
        </p:nvCxnSpPr>
        <p:spPr>
          <a:xfrm>
            <a:off x="10131050" y="3838200"/>
            <a:ext cx="493200" cy="87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idx="1" type="subTitle"/>
          </p:nvPr>
        </p:nvSpPr>
        <p:spPr>
          <a:xfrm>
            <a:off x="962710" y="852150"/>
            <a:ext cx="51333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2F2F2"/>
                </a:solidFill>
              </a:rPr>
              <a:t>The Challenge</a:t>
            </a:r>
            <a:endParaRPr/>
          </a:p>
        </p:txBody>
      </p:sp>
      <p:sp>
        <p:nvSpPr>
          <p:cNvPr id="152" name="Google Shape;152;p18"/>
          <p:cNvSpPr txBox="1"/>
          <p:nvPr>
            <p:ph idx="2" type="body"/>
          </p:nvPr>
        </p:nvSpPr>
        <p:spPr>
          <a:xfrm>
            <a:off x="962700" y="1743300"/>
            <a:ext cx="5133300" cy="24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I would like to incorporate modern machine learning models into NLP pipeline for Question Answering (like chatbot)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Creating a BERT based Question Answering services is quite straightforward, except even on such “small” dataset as cord19, API response time will 10-15 seconds </a:t>
            </a:r>
            <a:r>
              <a:rPr lang="en-US">
                <a:solidFill>
                  <a:schemeClr val="lt1"/>
                </a:solidFill>
              </a:rPr>
              <a:t>which</a:t>
            </a:r>
            <a:r>
              <a:rPr lang="en-US">
                <a:solidFill>
                  <a:schemeClr val="lt1"/>
                </a:solidFill>
              </a:rPr>
              <a:t> isn’t good users experience.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This is where Redis and Redis Modules come into picture.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3" name="Google Shape;153;p18"/>
          <p:cNvSpPr txBox="1"/>
          <p:nvPr>
            <p:ph idx="3" type="body"/>
          </p:nvPr>
        </p:nvSpPr>
        <p:spPr>
          <a:xfrm>
            <a:off x="6988900" y="1009353"/>
            <a:ext cx="4051800" cy="31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18"/>
          <p:cNvSpPr txBox="1"/>
          <p:nvPr>
            <p:ph idx="1" type="subTitle"/>
          </p:nvPr>
        </p:nvSpPr>
        <p:spPr>
          <a:xfrm>
            <a:off x="7058710" y="852150"/>
            <a:ext cx="51333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 Overview</a:t>
            </a:r>
            <a:endParaRPr/>
          </a:p>
        </p:txBody>
      </p:sp>
      <p:sp>
        <p:nvSpPr>
          <p:cNvPr id="155" name="Google Shape;155;p18"/>
          <p:cNvSpPr txBox="1"/>
          <p:nvPr>
            <p:ph idx="2" type="body"/>
          </p:nvPr>
        </p:nvSpPr>
        <p:spPr>
          <a:xfrm>
            <a:off x="6568750" y="1573650"/>
            <a:ext cx="5133300" cy="20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Pre-Process articles using Redis Gears 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Pre-load models for QA into Redis AI and RedisGears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Create API to run inference for QA using Redis AI distributing compute by RedisGears</a:t>
            </a:r>
            <a:endParaRPr b="1"/>
          </a:p>
          <a:p>
            <a:pPr indent="0" lvl="0" marL="0" marR="0" rtl="0" algn="l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/>
          <p:nvPr>
            <p:ph idx="1" type="subTitle"/>
          </p:nvPr>
        </p:nvSpPr>
        <p:spPr>
          <a:xfrm>
            <a:off x="990460" y="928900"/>
            <a:ext cx="51333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BERT models introduction</a:t>
            </a:r>
            <a:endParaRPr/>
          </a:p>
        </p:txBody>
      </p:sp>
      <p:sp>
        <p:nvSpPr>
          <p:cNvPr id="162" name="Google Shape;162;p19"/>
          <p:cNvSpPr txBox="1"/>
          <p:nvPr>
            <p:ph idx="2" type="body"/>
          </p:nvPr>
        </p:nvSpPr>
        <p:spPr>
          <a:xfrm>
            <a:off x="990450" y="1829850"/>
            <a:ext cx="5133300" cy="27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BERT (Bidirectional Encoder Representations from Transformers) 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Created by </a:t>
            </a:r>
            <a:r>
              <a:rPr b="1" lang="en-US"/>
              <a:t>researchers at Google AI Language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State-of-the-art results in a wide variety of NLP tasks, including Question Answering (SQuAD v1.1), Natural Language Inference (MNLI), and others.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SzPts val="1400"/>
              <a:buChar char="●"/>
            </a:pPr>
            <a:r>
              <a:rPr b="1" lang="en-US"/>
              <a:t>Read more about BERT at </a:t>
            </a:r>
            <a:r>
              <a:rPr b="1" lang="en-US" u="sng">
                <a:solidFill>
                  <a:schemeClr val="hlink"/>
                </a:solidFill>
                <a:hlinkClick r:id="rId3"/>
              </a:rPr>
              <a:t>Towards Data Science blog</a:t>
            </a:r>
            <a:endParaRPr b="1"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4">
            <a:alphaModFix/>
          </a:blip>
          <a:srcRect b="1351" l="0" r="16749" t="0"/>
          <a:stretch/>
        </p:blipFill>
        <p:spPr>
          <a:xfrm>
            <a:off x="7124702" y="1181850"/>
            <a:ext cx="4365599" cy="35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idx="1" type="subTitle"/>
          </p:nvPr>
        </p:nvSpPr>
        <p:spPr>
          <a:xfrm>
            <a:off x="990448" y="928900"/>
            <a:ext cx="59562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BERT models Use Cases</a:t>
            </a:r>
            <a:endParaRPr/>
          </a:p>
        </p:txBody>
      </p:sp>
      <p:sp>
        <p:nvSpPr>
          <p:cNvPr id="170" name="Google Shape;170;p20"/>
          <p:cNvSpPr txBox="1"/>
          <p:nvPr>
            <p:ph idx="2" type="body"/>
          </p:nvPr>
        </p:nvSpPr>
        <p:spPr>
          <a:xfrm>
            <a:off x="989800" y="1896325"/>
            <a:ext cx="51333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Next Sentence Prediction 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Text Summarization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400"/>
              <a:buChar char="●"/>
            </a:pPr>
            <a:r>
              <a:rPr b="1" lang="en-US"/>
              <a:t>Question Answering </a:t>
            </a:r>
            <a:endParaRPr b="1"/>
          </a:p>
          <a:p>
            <a:pPr indent="-317500" lvl="0" marL="457200" marR="0" rtl="0" algn="l"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  <a:buSzPts val="1400"/>
              <a:buChar char="●"/>
            </a:pPr>
            <a:r>
              <a:rPr b="1" lang="en-US"/>
              <a:t>Text classification and many more</a:t>
            </a:r>
            <a:endParaRPr b="1"/>
          </a:p>
        </p:txBody>
      </p:sp>
      <p:pic>
        <p:nvPicPr>
          <p:cNvPr descr="aerial photography of roads during nighttime" id="171" name="Google Shape;171;p20"/>
          <p:cNvPicPr preferRelativeResize="0"/>
          <p:nvPr/>
        </p:nvPicPr>
        <p:blipFill rotWithShape="1">
          <a:blip r:embed="rId3">
            <a:alphaModFix/>
          </a:blip>
          <a:srcRect b="129" l="11948" r="30467" t="0"/>
          <a:stretch/>
        </p:blipFill>
        <p:spPr>
          <a:xfrm>
            <a:off x="7124699" y="7456"/>
            <a:ext cx="5067300" cy="5158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